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78" r:id="rId6"/>
    <p:sldId id="273" r:id="rId7"/>
    <p:sldId id="276" r:id="rId8"/>
    <p:sldId id="275" r:id="rId9"/>
    <p:sldId id="274" r:id="rId10"/>
    <p:sldId id="272" r:id="rId11"/>
    <p:sldId id="279" r:id="rId12"/>
    <p:sldId id="28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BFF"/>
    <a:srgbClr val="EEECE1"/>
    <a:srgbClr val="006896"/>
    <a:srgbClr val="761C75"/>
    <a:srgbClr val="008E50"/>
    <a:srgbClr val="003D58"/>
    <a:srgbClr val="FF390D"/>
    <a:srgbClr val="008BC7"/>
    <a:srgbClr val="E21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2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povma\AppData\Local\Microsoft\Windows\Temporary%20Internet%20Files\Content.Outlook\S3GRK2F3\&#1043;&#1088;&#1072;&#1092;&#1080;&#1082;&#1080;%20(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%20(SMG)\&#1057;&#1074;&#1077;&#1090;%20-%20Investment%20block\6.%20&#1040;&#1089;&#1089;&#1086;&#1094;&#1080;&#1072;&#1094;&#1080;&#1103;%20(&#1056;&#1086;&#1079;&#1085;&#1080;&#1094;&#1072;%20&#1080;%20&#1086;&#1087;&#1090;)\&#1055;&#1088;&#1077;&#1076;&#1083;&#1086;&#1078;&#1077;&#1085;&#1080;&#1077;%20&#1076;&#1083;&#1103;%20&#1086;&#1087;&#1090;&#1072;%20(&#1080;&#1079;-&#1079;&#1072;%20&#1076;&#1077;&#1074;&#1072;&#1083;&#1100;&#1074;&#1072;&#1094;&#1080;&#1080;)\&#1056;&#1072;&#1089;&#1095;&#1077;&#1090;\Calculations\Tax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Лист1!$E$9:$Q$9</c:f>
              <c:strCache>
                <c:ptCount val="13"/>
                <c:pt idx="0">
                  <c:v>Москва</c:v>
                </c:pt>
                <c:pt idx="1">
                  <c:v>Респ. Алтай</c:v>
                </c:pt>
                <c:pt idx="2">
                  <c:v>Ростовская обл.</c:v>
                </c:pt>
                <c:pt idx="3">
                  <c:v>Саратовская обл.</c:v>
                </c:pt>
                <c:pt idx="4">
                  <c:v>Забайкальский Край</c:v>
                </c:pt>
                <c:pt idx="5">
                  <c:v>Челябинская обл.</c:v>
                </c:pt>
                <c:pt idx="6">
                  <c:v>Респ. Бурятия</c:v>
                </c:pt>
                <c:pt idx="7">
                  <c:v>Оренбургская обл.</c:v>
                </c:pt>
                <c:pt idx="8">
                  <c:v>Респ. Башкортостан</c:v>
                </c:pt>
                <c:pt idx="9">
                  <c:v>Краснодарский край</c:v>
                </c:pt>
                <c:pt idx="10">
                  <c:v>Рим</c:v>
                </c:pt>
                <c:pt idx="11">
                  <c:v>Мюнхен</c:v>
                </c:pt>
                <c:pt idx="12">
                  <c:v>Берлин</c:v>
                </c:pt>
              </c:strCache>
            </c:strRef>
          </c:cat>
          <c:val>
            <c:numRef>
              <c:f>Лист1!$E$10:$Q$10</c:f>
              <c:numCache>
                <c:formatCode>General</c:formatCode>
                <c:ptCount val="13"/>
                <c:pt idx="0">
                  <c:v>1124</c:v>
                </c:pt>
                <c:pt idx="1">
                  <c:v>1600</c:v>
                </c:pt>
                <c:pt idx="2">
                  <c:v>1320</c:v>
                </c:pt>
                <c:pt idx="3">
                  <c:v>1390</c:v>
                </c:pt>
                <c:pt idx="4">
                  <c:v>1555</c:v>
                </c:pt>
                <c:pt idx="5">
                  <c:v>1310</c:v>
                </c:pt>
                <c:pt idx="6">
                  <c:v>1613</c:v>
                </c:pt>
                <c:pt idx="7">
                  <c:v>1400</c:v>
                </c:pt>
                <c:pt idx="8">
                  <c:v>1360</c:v>
                </c:pt>
                <c:pt idx="9">
                  <c:v>1231</c:v>
                </c:pt>
                <c:pt idx="10">
                  <c:v>1549</c:v>
                </c:pt>
                <c:pt idx="11">
                  <c:v>1145</c:v>
                </c:pt>
                <c:pt idx="12">
                  <c:v>1004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7610624"/>
        <c:axId val="303863296"/>
      </c:barChart>
      <c:catAx>
        <c:axId val="297610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3863296"/>
        <c:crosses val="autoZero"/>
        <c:auto val="1"/>
        <c:lblAlgn val="ctr"/>
        <c:lblOffset val="100"/>
        <c:noMultiLvlLbl val="0"/>
      </c:catAx>
      <c:valAx>
        <c:axId val="30386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61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Ввод солнечных</a:t>
            </a:r>
            <a:r>
              <a:rPr lang="ru-RU" sz="1000" baseline="0" dirty="0" smtClean="0"/>
              <a:t> электростанций (СЭС)</a:t>
            </a:r>
            <a:r>
              <a:rPr lang="ru-RU" sz="1000" dirty="0" smtClean="0"/>
              <a:t> </a:t>
            </a:r>
            <a:r>
              <a:rPr lang="ru-RU" sz="1000" dirty="0"/>
              <a:t>до </a:t>
            </a:r>
            <a:r>
              <a:rPr lang="ru-RU" sz="1000" dirty="0" smtClean="0"/>
              <a:t>2018</a:t>
            </a:r>
            <a:r>
              <a:rPr lang="ru-RU" sz="1000" baseline="0" dirty="0" smtClean="0"/>
              <a:t> г.</a:t>
            </a:r>
            <a:endParaRPr lang="ru-RU" sz="1000" dirty="0"/>
          </a:p>
        </c:rich>
      </c:tx>
      <c:layout>
        <c:manualLayout>
          <c:xMode val="edge"/>
          <c:yMode val="edge"/>
          <c:x val="0.120341404561287"/>
          <c:y val="3.64901984070735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Проекты СЭС, МВт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110</c:v>
                </c:pt>
                <c:pt idx="2">
                  <c:v>115</c:v>
                </c:pt>
                <c:pt idx="3">
                  <c:v>180</c:v>
                </c:pt>
                <c:pt idx="4">
                  <c:v>210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Проекты СЭС Хевел, МВт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74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1617664"/>
        <c:axId val="94237440"/>
      </c:barChart>
      <c:catAx>
        <c:axId val="8161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237440"/>
        <c:crosses val="autoZero"/>
        <c:auto val="1"/>
        <c:lblAlgn val="ctr"/>
        <c:lblOffset val="100"/>
        <c:noMultiLvlLbl val="0"/>
      </c:catAx>
      <c:valAx>
        <c:axId val="94237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1617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95000"/>
        <a:alpha val="69000"/>
      </a:schemeClr>
    </a:solid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Совокупные поступления в бюджет</a:t>
            </a:r>
            <a:r>
              <a:rPr lang="en-US"/>
              <a:t>, </a:t>
            </a:r>
            <a:r>
              <a:rPr lang="ru-RU"/>
              <a:t>млн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'Расчет налогов'!$A$15</c:f>
              <c:strCache>
                <c:ptCount val="1"/>
                <c:pt idx="0">
                  <c:v>Налог на прибыль</c:v>
                </c:pt>
              </c:strCache>
            </c:strRef>
          </c:tx>
          <c:invertIfNegative val="0"/>
          <c:cat>
            <c:numRef>
              <c:f>'Расчет налогов'!$E$12:$Z$12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'Расчет налогов'!$E$15:$Z$15</c:f>
              <c:numCache>
                <c:formatCode>#,##0</c:formatCode>
                <c:ptCount val="22"/>
                <c:pt idx="0">
                  <c:v>0</c:v>
                </c:pt>
                <c:pt idx="1">
                  <c:v>569.98917664060457</c:v>
                </c:pt>
                <c:pt idx="2">
                  <c:v>1270.586710326872</c:v>
                </c:pt>
                <c:pt idx="3">
                  <c:v>2414.4911758288731</c:v>
                </c:pt>
                <c:pt idx="4">
                  <c:v>4416.0555943599902</c:v>
                </c:pt>
                <c:pt idx="5">
                  <c:v>5522.3943899099104</c:v>
                </c:pt>
                <c:pt idx="6">
                  <c:v>6523.01328908285</c:v>
                </c:pt>
                <c:pt idx="7">
                  <c:v>7371.496240759695</c:v>
                </c:pt>
                <c:pt idx="8">
                  <c:v>7810.6145770182802</c:v>
                </c:pt>
                <c:pt idx="9">
                  <c:v>8172.237805896697</c:v>
                </c:pt>
                <c:pt idx="10">
                  <c:v>8466.0255771617485</c:v>
                </c:pt>
                <c:pt idx="11">
                  <c:v>8908.9704833221549</c:v>
                </c:pt>
                <c:pt idx="12">
                  <c:v>9224.6757554282631</c:v>
                </c:pt>
                <c:pt idx="13">
                  <c:v>9426.1892337447189</c:v>
                </c:pt>
                <c:pt idx="14">
                  <c:v>9526.9744461467399</c:v>
                </c:pt>
                <c:pt idx="15">
                  <c:v>9545.2269885644491</c:v>
                </c:pt>
                <c:pt idx="16">
                  <c:v>9377.1496532918427</c:v>
                </c:pt>
                <c:pt idx="17">
                  <c:v>8101.0496716997923</c:v>
                </c:pt>
                <c:pt idx="18">
                  <c:v>5742.5715270422488</c:v>
                </c:pt>
                <c:pt idx="19">
                  <c:v>3874.1216446552921</c:v>
                </c:pt>
                <c:pt idx="20">
                  <c:v>2059.891704448371</c:v>
                </c:pt>
                <c:pt idx="21">
                  <c:v>452.29990292754462</c:v>
                </c:pt>
              </c:numCache>
            </c:numRef>
          </c:val>
        </c:ser>
        <c:ser>
          <c:idx val="1"/>
          <c:order val="1"/>
          <c:tx>
            <c:strRef>
              <c:f>'Расчет налогов'!$A$14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cat>
            <c:numRef>
              <c:f>'Расчет налогов'!$E$12:$Z$12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'Расчет налогов'!$E$14:$Z$14</c:f>
              <c:numCache>
                <c:formatCode>#,##0</c:formatCode>
                <c:ptCount val="22"/>
                <c:pt idx="0">
                  <c:v>0</c:v>
                </c:pt>
                <c:pt idx="1">
                  <c:v>82.988339811101099</c:v>
                </c:pt>
                <c:pt idx="2">
                  <c:v>1117.5521335039191</c:v>
                </c:pt>
                <c:pt idx="3">
                  <c:v>3267.3443839912802</c:v>
                </c:pt>
                <c:pt idx="4">
                  <c:v>3763.1978505468278</c:v>
                </c:pt>
                <c:pt idx="5">
                  <c:v>4644.0119765108702</c:v>
                </c:pt>
                <c:pt idx="6">
                  <c:v>5194.0675156848183</c:v>
                </c:pt>
                <c:pt idx="7">
                  <c:v>5034.4222430547461</c:v>
                </c:pt>
                <c:pt idx="8">
                  <c:v>4703.8760816078848</c:v>
                </c:pt>
                <c:pt idx="9">
                  <c:v>4373.3301163511414</c:v>
                </c:pt>
                <c:pt idx="10">
                  <c:v>4042.8678126852442</c:v>
                </c:pt>
                <c:pt idx="11">
                  <c:v>3712.2381858376511</c:v>
                </c:pt>
                <c:pt idx="12">
                  <c:v>3381.692220580906</c:v>
                </c:pt>
                <c:pt idx="13">
                  <c:v>3051.146255324159</c:v>
                </c:pt>
                <c:pt idx="14">
                  <c:v>2720.683951658265</c:v>
                </c:pt>
                <c:pt idx="15">
                  <c:v>2390.0543248106742</c:v>
                </c:pt>
                <c:pt idx="16">
                  <c:v>2059.8390927519031</c:v>
                </c:pt>
                <c:pt idx="17">
                  <c:v>1733.400383767635</c:v>
                </c:pt>
                <c:pt idx="18">
                  <c:v>1419.4983861025</c:v>
                </c:pt>
                <c:pt idx="19">
                  <c:v>1120.5327433248281</c:v>
                </c:pt>
                <c:pt idx="20">
                  <c:v>836.40917828060151</c:v>
                </c:pt>
                <c:pt idx="21">
                  <c:v>567.29907083263197</c:v>
                </c:pt>
              </c:numCache>
            </c:numRef>
          </c:val>
        </c:ser>
        <c:ser>
          <c:idx val="2"/>
          <c:order val="2"/>
          <c:tx>
            <c:strRef>
              <c:f>'Расчет налогов'!$A$16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'Расчет налогов'!$E$12:$Z$12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'Расчет налогов'!$E$16:$Z$16</c:f>
              <c:numCache>
                <c:formatCode>#,##0</c:formatCode>
                <c:ptCount val="22"/>
                <c:pt idx="0">
                  <c:v>0</c:v>
                </c:pt>
                <c:pt idx="1">
                  <c:v>65.348264678293475</c:v>
                </c:pt>
                <c:pt idx="2">
                  <c:v>84.893722125169887</c:v>
                </c:pt>
                <c:pt idx="3">
                  <c:v>95.111263875092575</c:v>
                </c:pt>
                <c:pt idx="4">
                  <c:v>104.150643145128</c:v>
                </c:pt>
                <c:pt idx="5">
                  <c:v>115.98159314691701</c:v>
                </c:pt>
                <c:pt idx="6">
                  <c:v>71.94457680924728</c:v>
                </c:pt>
                <c:pt idx="7">
                  <c:v>38.219117261021132</c:v>
                </c:pt>
                <c:pt idx="8">
                  <c:v>38.8280761402089</c:v>
                </c:pt>
                <c:pt idx="9">
                  <c:v>40.692989875730653</c:v>
                </c:pt>
                <c:pt idx="10">
                  <c:v>42.644382948440061</c:v>
                </c:pt>
                <c:pt idx="11">
                  <c:v>44.686969651522453</c:v>
                </c:pt>
                <c:pt idx="12">
                  <c:v>46.825740673215194</c:v>
                </c:pt>
                <c:pt idx="13">
                  <c:v>47.550191816992999</c:v>
                </c:pt>
                <c:pt idx="14">
                  <c:v>49.84002629803507</c:v>
                </c:pt>
                <c:pt idx="15">
                  <c:v>52.242854730272981</c:v>
                </c:pt>
                <c:pt idx="16">
                  <c:v>53.330433631372593</c:v>
                </c:pt>
                <c:pt idx="17">
                  <c:v>55.929635065250046</c:v>
                </c:pt>
                <c:pt idx="18">
                  <c:v>58.661825162184698</c:v>
                </c:pt>
                <c:pt idx="19">
                  <c:v>61.534485038764053</c:v>
                </c:pt>
                <c:pt idx="20">
                  <c:v>64.555547932290537</c:v>
                </c:pt>
                <c:pt idx="21">
                  <c:v>51.318888419066838</c:v>
                </c:pt>
              </c:numCache>
            </c:numRef>
          </c:val>
        </c:ser>
        <c:ser>
          <c:idx val="3"/>
          <c:order val="3"/>
          <c:tx>
            <c:strRef>
              <c:f>'Расчет налогов'!$A$17</c:f>
              <c:strCache>
                <c:ptCount val="1"/>
                <c:pt idx="0">
                  <c:v>Страховые взносы</c:v>
                </c:pt>
              </c:strCache>
            </c:strRef>
          </c:tx>
          <c:invertIfNegative val="0"/>
          <c:cat>
            <c:numRef>
              <c:f>'Расчет налогов'!$E$12:$Z$12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'Расчет налогов'!$E$17:$Z$17</c:f>
              <c:numCache>
                <c:formatCode>#,##0</c:formatCode>
                <c:ptCount val="22"/>
                <c:pt idx="0">
                  <c:v>0</c:v>
                </c:pt>
                <c:pt idx="1">
                  <c:v>110.0224595326055</c:v>
                </c:pt>
                <c:pt idx="2">
                  <c:v>151.0940862808757</c:v>
                </c:pt>
                <c:pt idx="3">
                  <c:v>171.52916978072099</c:v>
                </c:pt>
                <c:pt idx="4">
                  <c:v>203.25792832079199</c:v>
                </c:pt>
                <c:pt idx="5">
                  <c:v>240.56982832436969</c:v>
                </c:pt>
                <c:pt idx="6">
                  <c:v>147.02691497218501</c:v>
                </c:pt>
                <c:pt idx="7">
                  <c:v>76.438234522042265</c:v>
                </c:pt>
                <c:pt idx="8">
                  <c:v>77.656152280417771</c:v>
                </c:pt>
                <c:pt idx="9">
                  <c:v>81.385979751461264</c:v>
                </c:pt>
                <c:pt idx="10">
                  <c:v>85.288765896880037</c:v>
                </c:pt>
                <c:pt idx="11">
                  <c:v>89.373939303044907</c:v>
                </c:pt>
                <c:pt idx="12">
                  <c:v>93.651481346430344</c:v>
                </c:pt>
                <c:pt idx="13">
                  <c:v>95.100383633985928</c:v>
                </c:pt>
                <c:pt idx="14">
                  <c:v>99.680052596070098</c:v>
                </c:pt>
                <c:pt idx="15">
                  <c:v>104.485709460546</c:v>
                </c:pt>
                <c:pt idx="16">
                  <c:v>106.6608672627452</c:v>
                </c:pt>
                <c:pt idx="17">
                  <c:v>111.85927013050009</c:v>
                </c:pt>
                <c:pt idx="18">
                  <c:v>117.3236503243694</c:v>
                </c:pt>
                <c:pt idx="19">
                  <c:v>123.06897007752811</c:v>
                </c:pt>
                <c:pt idx="20">
                  <c:v>129.11109586458119</c:v>
                </c:pt>
                <c:pt idx="21">
                  <c:v>102.6377768381337</c:v>
                </c:pt>
              </c:numCache>
            </c:numRef>
          </c:val>
        </c:ser>
        <c:ser>
          <c:idx val="4"/>
          <c:order val="4"/>
          <c:tx>
            <c:strRef>
              <c:f>'Расчет налогов'!$A$18</c:f>
              <c:strCache>
                <c:ptCount val="1"/>
                <c:pt idx="0">
                  <c:v>Импортные пошлины</c:v>
                </c:pt>
              </c:strCache>
            </c:strRef>
          </c:tx>
          <c:invertIfNegative val="0"/>
          <c:cat>
            <c:numRef>
              <c:f>'Расчет налогов'!$E$12:$Z$12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'Расчет налогов'!$E$18:$Z$18</c:f>
              <c:numCache>
                <c:formatCode>#,##0</c:formatCode>
                <c:ptCount val="22"/>
                <c:pt idx="0">
                  <c:v>0</c:v>
                </c:pt>
                <c:pt idx="1">
                  <c:v>466.06994235955062</c:v>
                </c:pt>
                <c:pt idx="2">
                  <c:v>607.28117903137104</c:v>
                </c:pt>
                <c:pt idx="3">
                  <c:v>654.99999131137065</c:v>
                </c:pt>
                <c:pt idx="4">
                  <c:v>703.50322242337086</c:v>
                </c:pt>
                <c:pt idx="5">
                  <c:v>734.2262933433708</c:v>
                </c:pt>
                <c:pt idx="6">
                  <c:v>79.457641573033712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704256"/>
        <c:axId val="144705792"/>
      </c:barChart>
      <c:dateAx>
        <c:axId val="14470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705792"/>
        <c:crosses val="autoZero"/>
        <c:auto val="0"/>
        <c:lblOffset val="100"/>
        <c:baseTimeUnit val="days"/>
      </c:dateAx>
      <c:valAx>
        <c:axId val="14470579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70425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85388-BD9C-1641-AA96-670D1E46CD94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78FF7-FBDF-8540-95A4-5E17A475E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8FF7-FBDF-8540-95A4-5E17A475E0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1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2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3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4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4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4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6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3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39F9-BE9E-4FCD-AE4B-7886B3440698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3BBE-63AE-4A77-9A4C-8EFDC297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33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 rot="19800000">
            <a:off x="1534196" y="1454558"/>
            <a:ext cx="4028560" cy="3558630"/>
          </a:xfrm>
          <a:custGeom>
            <a:avLst/>
            <a:gdLst/>
            <a:ahLst/>
            <a:cxnLst/>
            <a:rect l="l" t="t" r="r" b="b"/>
            <a:pathLst>
              <a:path w="2329087" h="2057400">
                <a:moveTo>
                  <a:pt x="18876" y="947434"/>
                </a:moveTo>
                <a:lnTo>
                  <a:pt x="523097" y="74098"/>
                </a:lnTo>
                <a:cubicBezTo>
                  <a:pt x="547815" y="31284"/>
                  <a:pt x="591267" y="6029"/>
                  <a:pt x="637313" y="5358"/>
                </a:cubicBezTo>
                <a:cubicBezTo>
                  <a:pt x="645545" y="876"/>
                  <a:pt x="654597" y="0"/>
                  <a:pt x="663853" y="0"/>
                </a:cubicBezTo>
                <a:lnTo>
                  <a:pt x="1672295" y="0"/>
                </a:lnTo>
                <a:cubicBezTo>
                  <a:pt x="1700394" y="0"/>
                  <a:pt x="1726606" y="8077"/>
                  <a:pt x="1747354" y="24227"/>
                </a:cubicBezTo>
                <a:cubicBezTo>
                  <a:pt x="1771714" y="34121"/>
                  <a:pt x="1791815" y="52782"/>
                  <a:pt x="1805864" y="77116"/>
                </a:cubicBezTo>
                <a:lnTo>
                  <a:pt x="2310085" y="950452"/>
                </a:lnTo>
                <a:cubicBezTo>
                  <a:pt x="2336459" y="996134"/>
                  <a:pt x="2334858" y="1050292"/>
                  <a:pt x="2308519" y="1091908"/>
                </a:cubicBezTo>
                <a:cubicBezTo>
                  <a:pt x="2308548" y="1096104"/>
                  <a:pt x="2306777" y="1099473"/>
                  <a:pt x="2304857" y="1102798"/>
                </a:cubicBezTo>
                <a:lnTo>
                  <a:pt x="1804600" y="1969269"/>
                </a:lnTo>
                <a:cubicBezTo>
                  <a:pt x="1804332" y="1970171"/>
                  <a:pt x="1803962" y="1971029"/>
                  <a:pt x="1803191" y="1971709"/>
                </a:cubicBezTo>
                <a:lnTo>
                  <a:pt x="1800636" y="1976134"/>
                </a:lnTo>
                <a:lnTo>
                  <a:pt x="1798817" y="1978197"/>
                </a:lnTo>
                <a:cubicBezTo>
                  <a:pt x="1776532" y="2025496"/>
                  <a:pt x="1728139" y="2057400"/>
                  <a:pt x="1672295" y="2057400"/>
                </a:cubicBezTo>
                <a:lnTo>
                  <a:pt x="663853" y="2057400"/>
                </a:lnTo>
                <a:cubicBezTo>
                  <a:pt x="635341" y="2057400"/>
                  <a:pt x="608772" y="2049083"/>
                  <a:pt x="587854" y="2032539"/>
                </a:cubicBezTo>
                <a:cubicBezTo>
                  <a:pt x="563067" y="2022696"/>
                  <a:pt x="542580" y="2003844"/>
                  <a:pt x="528324" y="1979152"/>
                </a:cubicBezTo>
                <a:lnTo>
                  <a:pt x="24103" y="1105816"/>
                </a:lnTo>
                <a:lnTo>
                  <a:pt x="13913" y="1075513"/>
                </a:lnTo>
                <a:cubicBezTo>
                  <a:pt x="-5931" y="1036219"/>
                  <a:pt x="-4785" y="988416"/>
                  <a:pt x="18876" y="947434"/>
                </a:cubicBezTo>
                <a:close/>
              </a:path>
            </a:pathLst>
          </a:custGeom>
          <a:solidFill>
            <a:srgbClr val="008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2209800"/>
            <a:ext cx="3581400" cy="20574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Перспективы солнечной энергетики в России</a:t>
            </a:r>
            <a:endParaRPr lang="ru-RU" sz="2800" dirty="0"/>
          </a:p>
        </p:txBody>
      </p:sp>
      <p:pic>
        <p:nvPicPr>
          <p:cNvPr id="1026" name="Picture 2" descr="D:\Dropbox\Projects\eNano\logo\color\png big size\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1" y="838200"/>
            <a:ext cx="28052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6"/>
          <p:cNvSpPr/>
          <p:nvPr/>
        </p:nvSpPr>
        <p:spPr>
          <a:xfrm rot="19800000">
            <a:off x="983007" y="4781539"/>
            <a:ext cx="1436505" cy="1268937"/>
          </a:xfrm>
          <a:custGeom>
            <a:avLst/>
            <a:gdLst/>
            <a:ahLst/>
            <a:cxnLst/>
            <a:rect l="l" t="t" r="r" b="b"/>
            <a:pathLst>
              <a:path w="2329087" h="2057400">
                <a:moveTo>
                  <a:pt x="18876" y="947434"/>
                </a:moveTo>
                <a:lnTo>
                  <a:pt x="523097" y="74098"/>
                </a:lnTo>
                <a:cubicBezTo>
                  <a:pt x="547815" y="31284"/>
                  <a:pt x="591267" y="6029"/>
                  <a:pt x="637313" y="5358"/>
                </a:cubicBezTo>
                <a:cubicBezTo>
                  <a:pt x="645545" y="876"/>
                  <a:pt x="654597" y="0"/>
                  <a:pt x="663853" y="0"/>
                </a:cubicBezTo>
                <a:lnTo>
                  <a:pt x="1672295" y="0"/>
                </a:lnTo>
                <a:cubicBezTo>
                  <a:pt x="1700394" y="0"/>
                  <a:pt x="1726606" y="8077"/>
                  <a:pt x="1747354" y="24227"/>
                </a:cubicBezTo>
                <a:cubicBezTo>
                  <a:pt x="1771714" y="34121"/>
                  <a:pt x="1791815" y="52782"/>
                  <a:pt x="1805864" y="77116"/>
                </a:cubicBezTo>
                <a:lnTo>
                  <a:pt x="2310085" y="950452"/>
                </a:lnTo>
                <a:cubicBezTo>
                  <a:pt x="2336459" y="996134"/>
                  <a:pt x="2334858" y="1050292"/>
                  <a:pt x="2308519" y="1091908"/>
                </a:cubicBezTo>
                <a:cubicBezTo>
                  <a:pt x="2308548" y="1096104"/>
                  <a:pt x="2306777" y="1099473"/>
                  <a:pt x="2304857" y="1102798"/>
                </a:cubicBezTo>
                <a:lnTo>
                  <a:pt x="1804600" y="1969269"/>
                </a:lnTo>
                <a:cubicBezTo>
                  <a:pt x="1804332" y="1970171"/>
                  <a:pt x="1803962" y="1971029"/>
                  <a:pt x="1803191" y="1971709"/>
                </a:cubicBezTo>
                <a:lnTo>
                  <a:pt x="1800636" y="1976134"/>
                </a:lnTo>
                <a:lnTo>
                  <a:pt x="1798817" y="1978197"/>
                </a:lnTo>
                <a:cubicBezTo>
                  <a:pt x="1776532" y="2025496"/>
                  <a:pt x="1728139" y="2057400"/>
                  <a:pt x="1672295" y="2057400"/>
                </a:cubicBezTo>
                <a:lnTo>
                  <a:pt x="663853" y="2057400"/>
                </a:lnTo>
                <a:cubicBezTo>
                  <a:pt x="635341" y="2057400"/>
                  <a:pt x="608772" y="2049083"/>
                  <a:pt x="587854" y="2032539"/>
                </a:cubicBezTo>
                <a:cubicBezTo>
                  <a:pt x="563067" y="2022696"/>
                  <a:pt x="542580" y="2003844"/>
                  <a:pt x="528324" y="1979152"/>
                </a:cubicBezTo>
                <a:lnTo>
                  <a:pt x="24103" y="1105816"/>
                </a:lnTo>
                <a:lnTo>
                  <a:pt x="13913" y="1075513"/>
                </a:lnTo>
                <a:cubicBezTo>
                  <a:pt x="-5931" y="1036219"/>
                  <a:pt x="-4785" y="988416"/>
                  <a:pt x="18876" y="947434"/>
                </a:cubicBezTo>
                <a:close/>
              </a:path>
            </a:pathLst>
          </a:custGeom>
          <a:solidFill>
            <a:srgbClr val="008BC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Открытый Лекторий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99051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Спикер: Антон Усачев, Директор Некоммерческого партнерства «Ассоциация предприятий солнечной энергетики»</a:t>
            </a:r>
            <a:endParaRPr lang="ru-RU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9400" y="25908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Мировой опыт развития возобновляемой энергетики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Какой ожидаемый внутренний экономический эффект?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39768"/>
              </p:ext>
            </p:extLst>
          </p:nvPr>
        </p:nvGraphicFramePr>
        <p:xfrm>
          <a:off x="76200" y="1244820"/>
          <a:ext cx="8915400" cy="286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4"/>
          <p:cNvSpPr>
            <a:spLocks noGrp="1"/>
          </p:cNvSpPr>
          <p:nvPr>
            <p:ph sz="quarter" idx="1"/>
          </p:nvPr>
        </p:nvSpPr>
        <p:spPr>
          <a:xfrm>
            <a:off x="301752" y="4338110"/>
            <a:ext cx="8503920" cy="2215090"/>
          </a:xfrm>
        </p:spPr>
        <p:txBody>
          <a:bodyPr>
            <a:normAutofit/>
          </a:bodyPr>
          <a:lstStyle/>
          <a:p>
            <a:pPr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</a:rPr>
              <a:t>Инвестиции в строительство СЭС до 2020 года могут составить не менее 226 млрд руб. без НДС.</a:t>
            </a:r>
          </a:p>
          <a:p>
            <a:pPr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</a:rPr>
              <a:t>Совокупные поступления в бюджет от </a:t>
            </a:r>
            <a:r>
              <a:rPr lang="ru-RU" sz="1300" dirty="0">
                <a:solidFill>
                  <a:schemeClr val="bg1"/>
                </a:solidFill>
              </a:rPr>
              <a:t>функционирования СЭС </a:t>
            </a:r>
            <a:r>
              <a:rPr lang="ru-RU" sz="1300" dirty="0" smtClean="0">
                <a:solidFill>
                  <a:schemeClr val="bg1"/>
                </a:solidFill>
              </a:rPr>
              <a:t>и предприятий по производству компонентов в течение 20 лет составят не менее 195 млрд руб.*, из которых 175 млрд руб. -  региональная часть налогов.</a:t>
            </a:r>
          </a:p>
          <a:p>
            <a:pPr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</a:rPr>
              <a:t>Локализованные </a:t>
            </a:r>
            <a:r>
              <a:rPr lang="ru-RU" sz="1300" dirty="0" smtClean="0">
                <a:solidFill>
                  <a:schemeClr val="bg1"/>
                </a:solidFill>
              </a:rPr>
              <a:t>производства на горизонте 5 лет создают не менее 1270 постоянных рабочих мест и обеспечивают выплату более 44 млрд руб. в виде всех налогов и пошлин.</a:t>
            </a:r>
          </a:p>
          <a:p>
            <a:pPr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</a:rPr>
              <a:t>Всего </a:t>
            </a:r>
            <a:r>
              <a:rPr lang="ru-RU" sz="1300" dirty="0" smtClean="0">
                <a:solidFill>
                  <a:schemeClr val="bg1"/>
                </a:solidFill>
              </a:rPr>
              <a:t>в экономике может быть создано до 30 000 рабочих мест (в том числе временных, связанных со строительством СЭС)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Потенциал внедрения автономных гибридных энергоустановок в мире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49636" y="1124744"/>
            <a:ext cx="6922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sz="1800" i="0" dirty="0" smtClean="0">
                <a:solidFill>
                  <a:schemeClr val="bg1"/>
                </a:solidFill>
                <a:latin typeface="+mj-lt"/>
              </a:rPr>
              <a:t>Потенциал рынка гибридных энергоустановок в России</a:t>
            </a:r>
            <a:endParaRPr lang="en-US" sz="1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832" y="4941168"/>
            <a:ext cx="8435355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285750" indent="-285750" algn="just" eaLnBrk="1" hangingPunct="1">
              <a:buClr>
                <a:srgbClr val="680000"/>
              </a:buClr>
              <a:buFont typeface="Wingdings" pitchFamily="2" charset="2"/>
              <a:buChar char="§"/>
            </a:pPr>
            <a:r>
              <a:rPr lang="ru-RU" sz="1400" b="0" i="0" dirty="0" smtClean="0">
                <a:solidFill>
                  <a:schemeClr val="bg1"/>
                </a:solidFill>
                <a:latin typeface="+mj-lt"/>
              </a:rPr>
              <a:t>В России </a:t>
            </a:r>
            <a:r>
              <a:rPr lang="ru-RU" sz="1400" i="0" dirty="0" smtClean="0">
                <a:solidFill>
                  <a:schemeClr val="bg1"/>
                </a:solidFill>
                <a:latin typeface="+mj-lt"/>
              </a:rPr>
              <a:t>более 20 млн. человек проживают в изолированных энергосистемах, многие из них имеют ограниченный доступ к электроэнергии </a:t>
            </a:r>
            <a:r>
              <a:rPr lang="ru-RU" sz="1400" b="0" i="0" dirty="0" smtClean="0">
                <a:solidFill>
                  <a:schemeClr val="bg1"/>
                </a:solidFill>
                <a:latin typeface="+mj-lt"/>
              </a:rPr>
              <a:t>с использованием дизель-генераторов в определенные часы суток</a:t>
            </a:r>
          </a:p>
          <a:p>
            <a:pPr marL="285750" indent="-285750" algn="just" eaLnBrk="1" hangingPunct="1">
              <a:buClr>
                <a:srgbClr val="680000"/>
              </a:buClr>
              <a:buFont typeface="Wingdings" pitchFamily="2" charset="2"/>
              <a:buChar char="§"/>
            </a:pPr>
            <a:r>
              <a:rPr lang="ru-RU" sz="1400" b="0" i="0" dirty="0" smtClean="0">
                <a:solidFill>
                  <a:schemeClr val="bg1"/>
                </a:solidFill>
                <a:latin typeface="+mj-lt"/>
              </a:rPr>
              <a:t>По прогнозам Минэнерго, потенциал развития возобновляемых источников энергии до 2020 года в изолированных энергосистемах составляет до </a:t>
            </a:r>
            <a:r>
              <a:rPr lang="ru-RU" sz="1400" i="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ru-RU" sz="1400" i="0" dirty="0" smtClean="0">
                <a:solidFill>
                  <a:schemeClr val="bg1"/>
                </a:solidFill>
                <a:latin typeface="+mj-lt"/>
              </a:rPr>
              <a:t>ГВт</a:t>
            </a:r>
            <a:endParaRPr lang="ru-RU" sz="1400" i="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2" descr="http://pvrussia.ru/wp-content/uploads/2011/10/Solar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6" y="1609704"/>
            <a:ext cx="6390408" cy="30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954934" y="2132856"/>
            <a:ext cx="3551496" cy="2664296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42088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Регионы внедрения гибридных энергоустановок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Какой ожидаемый внутренний экономический эффект?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5" y="1118929"/>
            <a:ext cx="5112567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Одна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из первых в мире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гибридных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дизель-солнечных энергоустановок мощностью 100 кВт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установлена в Российской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Федерации </a:t>
            </a:r>
            <a:r>
              <a:rPr lang="ru-RU" sz="1400" dirty="0">
                <a:solidFill>
                  <a:schemeClr val="bg1"/>
                </a:solidFill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объект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сдан в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эксплуатацию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1 марта 2013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года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Место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размещения установки: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с. </a:t>
            </a:r>
            <a:r>
              <a:rPr lang="ru-RU" sz="1400" b="1" dirty="0" err="1">
                <a:solidFill>
                  <a:schemeClr val="bg1"/>
                </a:solidFill>
                <a:latin typeface="+mn-lt"/>
              </a:rPr>
              <a:t>Яйлю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, Республика Алтай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, на территории ФГБУ «Алтайский государственный заповедник».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Уровень солнечной инсоляции в регионе – один из самых высоких на территории Российской Федерации и сравним со странами Южной Европы.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Система устанавливается взамен ненадежного устаревшего дизель-генератора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будет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обеспечивать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с.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Яйлю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электроэнергией в круглосуточном и круглогодичном режиме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</a:pP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/>
          <a:stretch/>
        </p:blipFill>
        <p:spPr bwMode="auto">
          <a:xfrm>
            <a:off x="5508104" y="1196752"/>
            <a:ext cx="345886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2015" y="4956996"/>
            <a:ext cx="8834949" cy="12152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Система сочетает в себе преимущества солнечной и дизельной генерации, последние разработки в области накопителей электроэнергии и интеллектуальных систем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управления и позволяет </a:t>
            </a:r>
            <a:r>
              <a:rPr lang="ru-RU" sz="1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экономить дизельное топливо и повысить надежность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энергоснабжения, </a:t>
            </a:r>
            <a:r>
              <a:rPr lang="ru-RU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минимизируя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вредное воздействие на окружающую среду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22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Projects\eNano\logo\color\png big size\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17" y="2514600"/>
            <a:ext cx="37403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35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Солнечная энергетика сегодня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0" descr="http://www.solar.phoenixpower.eu/uploads/images/world-solar-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9"/>
          <a:stretch>
            <a:fillRect/>
          </a:stretch>
        </p:blipFill>
        <p:spPr bwMode="auto">
          <a:xfrm>
            <a:off x="861193" y="838200"/>
            <a:ext cx="57578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solar.phoenixpower.eu/uploads/images/world-solar-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/>
          <a:stretch>
            <a:fillRect/>
          </a:stretch>
        </p:blipFill>
        <p:spPr bwMode="auto">
          <a:xfrm>
            <a:off x="8038975" y="1420210"/>
            <a:ext cx="92551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7775848" y="762000"/>
            <a:ext cx="13681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sz="1100" i="0" dirty="0" smtClean="0">
                <a:solidFill>
                  <a:schemeClr val="bg1"/>
                </a:solidFill>
                <a:latin typeface="+mj-lt"/>
              </a:rPr>
              <a:t>Среднегодовой показатель инсоляции</a:t>
            </a:r>
            <a:endParaRPr lang="en-US" sz="11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4" y="4445675"/>
            <a:ext cx="8707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Объем солнечной генерации в мире сегодня составляет более 180 гигаватт. Каждый день в мире устанавливается 100 мегаватт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России пока крупнейшая 5 мегаватт (1000 домохозяйств), в США – 550 мвт, в Индии более 700 мвт одна только станция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более чем 100 странах реализуются программы развития возобновляемой энергетики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en-US" sz="1600" dirty="0" smtClean="0">
                <a:solidFill>
                  <a:schemeClr val="bg1"/>
                </a:solidFill>
              </a:rPr>
              <a:t>19</a:t>
            </a:r>
            <a:r>
              <a:rPr lang="ru-RU" sz="1600" dirty="0" smtClean="0">
                <a:solidFill>
                  <a:schemeClr val="bg1"/>
                </a:solidFill>
              </a:rPr>
              <a:t> странах ожидается достижение сетевого паритета в солнечной энергетике.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Уже достигнут в США, Италии, ЮАР. К примеру с прошлого года в ЮАР заключаются контракты на поставку солнечной электроэнергии по цене равной или ниже сетевой. На всей территории США сетевой паритет крышных </a:t>
            </a:r>
            <a:r>
              <a:rPr lang="ru-RU" sz="1600" dirty="0" smtClean="0">
                <a:solidFill>
                  <a:schemeClr val="bg1"/>
                </a:solidFill>
              </a:rPr>
              <a:t>установок ожидается </a:t>
            </a:r>
            <a:r>
              <a:rPr lang="ru-RU" sz="1600" dirty="0" smtClean="0">
                <a:solidFill>
                  <a:schemeClr val="bg1"/>
                </a:solidFill>
              </a:rPr>
              <a:t>к 2016 году.</a:t>
            </a:r>
          </a:p>
        </p:txBody>
      </p:sp>
    </p:spTree>
    <p:extLst>
      <p:ext uri="{BB962C8B-B14F-4D97-AF65-F5344CB8AC3E}">
        <p14:creationId xmlns:p14="http://schemas.microsoft.com/office/powerpoint/2010/main" val="923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Солнечная энергетика сегодня</a:t>
            </a:r>
            <a:endParaRPr lang="ru-RU" sz="2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7658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Объем инвестиций в возобновляемую энергетику на сегодняшний день составил 310 млрд. долларов. Одна треть этого объема приходится на солнечную энергетику. Рост инвестиций в возобновляемую энергетику в 2104 году составил 16 процентов. Инвестиции в солнце выросли на 25 процентов, на ветер на 11 процентов. (источник </a:t>
            </a:r>
            <a:r>
              <a:rPr lang="en-US" sz="1600" dirty="0" smtClean="0">
                <a:solidFill>
                  <a:schemeClr val="bg1"/>
                </a:solidFill>
              </a:rPr>
              <a:t>Bloomberg New Energy Finance)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Китае инвестиции в ВИЭ выросли на 32 процента и достигли 90 млрд. долларов. В США инвестиции выросли на 8 процентов до 52 млрд. долларов. На третьем месте по объему инвестиций – Япония с 41 млрд. долларов (рост 12 процентов). Бразилия, Индия, Канада – объем инвестиций по 9 млрд. долларов в каждой. Вся Европа – 66 млрд. долл., рост 1 процент. В Великобритании и Германии рост 3 процента, 15 млрд. долл., в каждой. Во Франции до 7 млрд., рост 25 процентов.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Стоимость солнечных модулей в 2013 году снизилась на 22 процента.  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 прогнозам Международного энергетического агентства, к 2050 году доля солнечной энергетики в мировом энергобалансе составит 16%.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Смена парадигм: стимулирование роста электромобилей (в </a:t>
            </a:r>
            <a:r>
              <a:rPr lang="ru-RU" sz="1600" dirty="0" err="1">
                <a:solidFill>
                  <a:schemeClr val="bg1"/>
                </a:solidFill>
              </a:rPr>
              <a:t>т.ч</a:t>
            </a:r>
            <a:r>
              <a:rPr lang="ru-RU" sz="1600" dirty="0">
                <a:solidFill>
                  <a:schemeClr val="bg1"/>
                </a:solidFill>
              </a:rPr>
              <a:t>. передача </a:t>
            </a:r>
            <a:r>
              <a:rPr lang="ru-RU" sz="1600" dirty="0" err="1">
                <a:solidFill>
                  <a:schemeClr val="bg1"/>
                </a:solidFill>
              </a:rPr>
              <a:t>Теслой</a:t>
            </a:r>
            <a:r>
              <a:rPr lang="ru-RU" sz="1600" dirty="0">
                <a:solidFill>
                  <a:schemeClr val="bg1"/>
                </a:solidFill>
              </a:rPr>
              <a:t> патентов в народное пользование), потребители сами научились обеспечивать себя </a:t>
            </a:r>
            <a:r>
              <a:rPr lang="ru-RU" sz="1600" dirty="0" smtClean="0">
                <a:solidFill>
                  <a:schemeClr val="bg1"/>
                </a:solidFill>
              </a:rPr>
              <a:t>электроэнергией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Векторы развития солнечной энергетики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</a:rPr>
              <a:t>Движение капиталов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 smtClean="0">
                <a:solidFill>
                  <a:schemeClr val="bg1"/>
                </a:solidFill>
              </a:rPr>
              <a:t>приход зарубежных инвесторов в российские проекты (привлекательная норма доходности</a:t>
            </a:r>
            <a:r>
              <a:rPr lang="en-US" sz="1600" dirty="0" smtClean="0">
                <a:solidFill>
                  <a:schemeClr val="bg1"/>
                </a:solidFill>
              </a:rPr>
              <a:t> project IRR</a:t>
            </a:r>
            <a:r>
              <a:rPr lang="ru-RU" sz="1600" dirty="0" smtClean="0">
                <a:solidFill>
                  <a:schemeClr val="bg1"/>
                </a:solidFill>
              </a:rPr>
              <a:t> 12-14%, гарантия возврата инвестиций)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хождение в зарубежные проекты (но российские деньги должны уметь конкурировать с дешевыми зарубежными)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</a:rPr>
              <a:t>Международное научно-техническое сотрудничество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в России формируется соответствующая научно-производственная инфраструктура и сохраняется </a:t>
            </a:r>
            <a:r>
              <a:rPr lang="en-US" sz="1600" dirty="0">
                <a:solidFill>
                  <a:schemeClr val="bg1"/>
                </a:solidFill>
              </a:rPr>
              <a:t>low cost environment</a:t>
            </a:r>
            <a:r>
              <a:rPr lang="ru-RU" sz="1600" dirty="0">
                <a:solidFill>
                  <a:schemeClr val="bg1"/>
                </a:solidFill>
              </a:rPr>
              <a:t> – тем более на фоне продолжающихся валютных </a:t>
            </a:r>
            <a:r>
              <a:rPr lang="ru-RU" sz="1600" dirty="0" smtClean="0">
                <a:solidFill>
                  <a:schemeClr val="bg1"/>
                </a:solidFill>
              </a:rPr>
              <a:t>колебаний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dirty="0" smtClean="0">
                <a:solidFill>
                  <a:schemeClr val="bg1"/>
                </a:solidFill>
              </a:rPr>
              <a:t>авно пора участвовать в международных программах развития ВИЭ, присоединяться к таким проектам, как </a:t>
            </a:r>
            <a:r>
              <a:rPr lang="en-US" sz="1600" dirty="0" err="1" smtClean="0">
                <a:solidFill>
                  <a:schemeClr val="bg1"/>
                </a:solidFill>
              </a:rPr>
              <a:t>Masdar</a:t>
            </a:r>
            <a:r>
              <a:rPr lang="en-US" sz="1600" dirty="0" smtClean="0">
                <a:solidFill>
                  <a:schemeClr val="bg1"/>
                </a:solidFill>
              </a:rPr>
              <a:t> PV</a:t>
            </a:r>
            <a:r>
              <a:rPr lang="ru-RU" sz="1600" dirty="0" smtClean="0">
                <a:solidFill>
                  <a:schemeClr val="bg1"/>
                </a:solidFill>
              </a:rPr>
              <a:t> в ОАЭ</a:t>
            </a:r>
          </a:p>
          <a:p>
            <a:pPr marL="628650"/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Промышленное </a:t>
            </a:r>
            <a:r>
              <a:rPr lang="ru-RU" sz="1600" dirty="0" smtClean="0">
                <a:solidFill>
                  <a:schemeClr val="bg1"/>
                </a:solidFill>
              </a:rPr>
              <a:t>сотрудничество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России можно производить технологически совершенные и конкурентоспособные по стоимости компоненты для солнечных </a:t>
            </a:r>
            <a:r>
              <a:rPr lang="ru-RU" sz="1600" dirty="0" smtClean="0">
                <a:solidFill>
                  <a:schemeClr val="bg1"/>
                </a:solidFill>
              </a:rPr>
              <a:t>электростанций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арубежные компании локализуют в России производство необходимых компонентов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Экспорт</a:t>
            </a:r>
          </a:p>
          <a:p>
            <a:pPr marL="900113" indent="-271463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у солнечной энергетики нет национальности. Ключевые факторы: стоимость, надежность, сервис</a:t>
            </a:r>
          </a:p>
        </p:txBody>
      </p:sp>
    </p:spTree>
    <p:extLst>
      <p:ext uri="{BB962C8B-B14F-4D97-AF65-F5344CB8AC3E}">
        <p14:creationId xmlns:p14="http://schemas.microsoft.com/office/powerpoint/2010/main" val="20107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Достаточен ли потенциал солнечной энергетики в России?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6" descr="sun_su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3787" r="2267" b="14720"/>
          <a:stretch/>
        </p:blipFill>
        <p:spPr>
          <a:xfrm>
            <a:off x="107504" y="685800"/>
            <a:ext cx="8826500" cy="485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3414144"/>
            <a:ext cx="3996444" cy="646331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Солнечный пояс РФ – удельная выработка более 1250 </a:t>
            </a:r>
            <a:r>
              <a:rPr lang="ru-RU" dirty="0" err="1" smtClean="0"/>
              <a:t>кВтч</a:t>
            </a:r>
            <a:r>
              <a:rPr lang="en-US" dirty="0" smtClean="0"/>
              <a:t>/</a:t>
            </a:r>
            <a:r>
              <a:rPr lang="ru-RU" dirty="0" smtClean="0"/>
              <a:t>кВт</a:t>
            </a:r>
            <a:r>
              <a:rPr lang="en-US" dirty="0" smtClean="0"/>
              <a:t>/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560561"/>
            <a:ext cx="5220580" cy="646331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83 000 кв. км. – обеспечение  мировых потребностей в электроэнергии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52665"/>
              </p:ext>
            </p:extLst>
          </p:nvPr>
        </p:nvGraphicFramePr>
        <p:xfrm>
          <a:off x="79521" y="4559357"/>
          <a:ext cx="9064479" cy="222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79512" y="5277900"/>
            <a:ext cx="88457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Возобновляемая энергетика вошла в основные направления государственной политики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3931" y="1625695"/>
            <a:ext cx="3864106" cy="340350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73050" lvl="1" indent="-273050" algn="just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b="0" dirty="0" smtClean="0">
                <a:solidFill>
                  <a:schemeClr val="bg1"/>
                </a:solidFill>
              </a:rPr>
              <a:t>Ежегодный отбор инвестиционных проектов ВИЭ (ОПВ), в </a:t>
            </a:r>
            <a:r>
              <a:rPr lang="en-US" sz="1400" b="0" dirty="0" smtClean="0">
                <a:solidFill>
                  <a:schemeClr val="bg1"/>
                </a:solidFill>
              </a:rPr>
              <a:t>2013</a:t>
            </a:r>
            <a:r>
              <a:rPr lang="ru-RU" sz="1400" b="0" dirty="0">
                <a:solidFill>
                  <a:schemeClr val="bg1"/>
                </a:solidFill>
              </a:rPr>
              <a:t> </a:t>
            </a:r>
            <a:r>
              <a:rPr lang="ru-RU" sz="1400" b="0" dirty="0" smtClean="0">
                <a:solidFill>
                  <a:schemeClr val="bg1"/>
                </a:solidFill>
              </a:rPr>
              <a:t>г. (сентябрь)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ru-RU" sz="1400" b="0" dirty="0" smtClean="0">
                <a:solidFill>
                  <a:schemeClr val="bg1"/>
                </a:solidFill>
              </a:rPr>
              <a:t>и далее ежегодно на четыре года вперед.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</a:p>
          <a:p>
            <a:pPr marL="273050" lvl="1" indent="-273050" algn="just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b="0" dirty="0" smtClean="0">
                <a:solidFill>
                  <a:schemeClr val="bg1"/>
                </a:solidFill>
              </a:rPr>
              <a:t>Двухэтапный аукцион на понижение по показателю полных капитальных затрат </a:t>
            </a:r>
            <a:endParaRPr lang="en-US" sz="1400" b="0" dirty="0">
              <a:solidFill>
                <a:schemeClr val="bg1"/>
              </a:solidFill>
            </a:endParaRPr>
          </a:p>
          <a:p>
            <a:pPr marL="273050" lvl="1" indent="-273050" algn="just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b="0" dirty="0" smtClean="0">
                <a:solidFill>
                  <a:schemeClr val="bg1"/>
                </a:solidFill>
              </a:rPr>
              <a:t>Объем мощности к отбору</a:t>
            </a:r>
            <a:r>
              <a:rPr lang="en-US" sz="1400" b="0" dirty="0" smtClean="0">
                <a:solidFill>
                  <a:schemeClr val="bg1"/>
                </a:solidFill>
              </a:rPr>
              <a:t>: </a:t>
            </a:r>
            <a:r>
              <a:rPr lang="ru-RU" sz="1400" b="0" dirty="0" smtClean="0">
                <a:solidFill>
                  <a:schemeClr val="bg1"/>
                </a:solidFill>
              </a:rPr>
              <a:t>от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ru-RU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0 </a:t>
            </a:r>
            <a:r>
              <a:rPr lang="ru-RU" sz="1400" dirty="0" smtClean="0">
                <a:solidFill>
                  <a:schemeClr val="bg1"/>
                </a:solidFill>
              </a:rPr>
              <a:t>МВт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в</a:t>
            </a:r>
            <a:r>
              <a:rPr lang="en-US" sz="1400" dirty="0" smtClean="0">
                <a:solidFill>
                  <a:schemeClr val="bg1"/>
                </a:solidFill>
              </a:rPr>
              <a:t> 2014</a:t>
            </a:r>
            <a:r>
              <a:rPr lang="ru-RU" sz="1400" dirty="0" smtClean="0">
                <a:solidFill>
                  <a:schemeClr val="bg1"/>
                </a:solidFill>
              </a:rPr>
              <a:t> году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b="0" dirty="0" smtClean="0">
                <a:solidFill>
                  <a:schemeClr val="bg1"/>
                </a:solidFill>
              </a:rPr>
              <a:t>до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270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МВт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в</a:t>
            </a:r>
            <a:r>
              <a:rPr lang="en-US" sz="1400" dirty="0" smtClean="0">
                <a:solidFill>
                  <a:schemeClr val="bg1"/>
                </a:solidFill>
              </a:rPr>
              <a:t> 2020</a:t>
            </a:r>
            <a:r>
              <a:rPr lang="ru-RU" sz="1400" dirty="0" smtClean="0">
                <a:solidFill>
                  <a:schemeClr val="bg1"/>
                </a:solidFill>
              </a:rPr>
              <a:t> году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(</a:t>
            </a:r>
            <a:r>
              <a:rPr lang="ru-RU" sz="1400" b="0" dirty="0" smtClean="0">
                <a:solidFill>
                  <a:schemeClr val="bg1"/>
                </a:solidFill>
              </a:rPr>
              <a:t>единичная мощность СЭС – не менее 5 МВт</a:t>
            </a:r>
            <a:r>
              <a:rPr lang="en-US" sz="1400" b="0" dirty="0" smtClean="0">
                <a:solidFill>
                  <a:schemeClr val="bg1"/>
                </a:solidFill>
              </a:rPr>
              <a:t>)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0" lvl="1" algn="just">
              <a:spcAft>
                <a:spcPts val="300"/>
              </a:spcAft>
              <a:buClr>
                <a:srgbClr val="C00000"/>
              </a:buClr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marL="0" lvl="1" algn="just">
              <a:spcAft>
                <a:spcPts val="300"/>
              </a:spcAft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Требование по локализации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ru-RU" sz="1400" b="1" dirty="0" smtClean="0">
                <a:solidFill>
                  <a:schemeClr val="bg1"/>
                </a:solidFill>
              </a:rPr>
              <a:t>от</a:t>
            </a:r>
            <a:r>
              <a:rPr lang="en-US" sz="1400" b="1" dirty="0" smtClean="0">
                <a:solidFill>
                  <a:schemeClr val="bg1"/>
                </a:solidFill>
              </a:rPr>
              <a:t> 5</a:t>
            </a:r>
            <a:r>
              <a:rPr lang="ru-RU" sz="1400" b="1" dirty="0" smtClean="0">
                <a:solidFill>
                  <a:schemeClr val="bg1"/>
                </a:solidFill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</a:rPr>
              <a:t>% </a:t>
            </a:r>
            <a:r>
              <a:rPr lang="ru-RU" sz="1400" b="1" dirty="0">
                <a:solidFill>
                  <a:schemeClr val="bg1"/>
                </a:solidFill>
              </a:rPr>
              <a:t>в</a:t>
            </a:r>
            <a:r>
              <a:rPr lang="en-US" sz="1400" b="1" dirty="0" smtClean="0">
                <a:solidFill>
                  <a:schemeClr val="bg1"/>
                </a:solidFill>
              </a:rPr>
              <a:t> 2014</a:t>
            </a:r>
            <a:r>
              <a:rPr lang="ru-RU" sz="1400" b="1" dirty="0" smtClean="0">
                <a:solidFill>
                  <a:schemeClr val="bg1"/>
                </a:solidFill>
              </a:rPr>
              <a:t> г.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до</a:t>
            </a:r>
            <a:r>
              <a:rPr lang="en-US" sz="1400" b="1" dirty="0" smtClean="0">
                <a:solidFill>
                  <a:schemeClr val="bg1"/>
                </a:solidFill>
              </a:rPr>
              <a:t> 70% </a:t>
            </a:r>
            <a:r>
              <a:rPr lang="ru-RU" sz="1400" b="1" dirty="0" smtClean="0">
                <a:solidFill>
                  <a:schemeClr val="bg1"/>
                </a:solidFill>
              </a:rPr>
              <a:t>в</a:t>
            </a:r>
            <a:r>
              <a:rPr lang="en-US" sz="1400" b="1" dirty="0" smtClean="0">
                <a:solidFill>
                  <a:schemeClr val="bg1"/>
                </a:solidFill>
              </a:rPr>
              <a:t> 2016</a:t>
            </a:r>
            <a:r>
              <a:rPr lang="ru-RU" sz="1400" b="1" dirty="0" smtClean="0">
                <a:solidFill>
                  <a:schemeClr val="bg1"/>
                </a:solidFill>
              </a:rPr>
              <a:t> году (составляющая модуль</a:t>
            </a:r>
            <a:r>
              <a:rPr lang="en-US" sz="1400" b="1" dirty="0" smtClean="0">
                <a:solidFill>
                  <a:schemeClr val="bg1"/>
                </a:solidFill>
              </a:rPr>
              <a:t> – 65%)</a:t>
            </a:r>
          </a:p>
        </p:txBody>
      </p:sp>
      <p:sp>
        <p:nvSpPr>
          <p:cNvPr id="7" name="TextBox 25"/>
          <p:cNvSpPr txBox="1"/>
          <p:nvPr/>
        </p:nvSpPr>
        <p:spPr>
          <a:xfrm>
            <a:off x="4956783" y="1277144"/>
            <a:ext cx="3492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Основные параметры программы: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19045" y="1268760"/>
            <a:ext cx="4740987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Целевой объем вводов мощностей ВИЭ в РФ в 2014-2020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гг.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" y="1531981"/>
            <a:ext cx="3674795" cy="220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1371"/>
            <a:ext cx="3309889" cy="232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19046" y="3898949"/>
            <a:ext cx="474098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Целевой уровень локализации объектов ВИЭ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Ожидания и прогнозы участников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08520" y="1196752"/>
            <a:ext cx="8869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Поддержка на оптовом рынке дала старт развитию солнечной энергетики в России – будет построено более 1400 МВт до 2020 года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Дальнейшее развитие отрасли будет связано:</a:t>
            </a:r>
          </a:p>
          <a:p>
            <a:pPr marL="1200150" lvl="2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с принятием мер поддержки на розничном рынке (</a:t>
            </a:r>
            <a:r>
              <a:rPr lang="en-US" dirty="0" smtClean="0">
                <a:solidFill>
                  <a:schemeClr val="bg1"/>
                </a:solidFill>
              </a:rPr>
              <a:t>~500-1000 </a:t>
            </a:r>
            <a:r>
              <a:rPr lang="ru-RU" dirty="0" smtClean="0">
                <a:solidFill>
                  <a:schemeClr val="bg1"/>
                </a:solidFill>
              </a:rPr>
              <a:t>МВт);</a:t>
            </a:r>
          </a:p>
          <a:p>
            <a:pPr marL="1200150" lvl="2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с реализацией проектов гибридных энергоустановок (</a:t>
            </a:r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ru-RU" dirty="0" smtClean="0">
                <a:solidFill>
                  <a:schemeClr val="bg1"/>
                </a:solidFill>
              </a:rPr>
              <a:t>300 МВт);</a:t>
            </a:r>
          </a:p>
          <a:p>
            <a:pPr marL="1200150" lvl="2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с достижением сетевого паритета в различных сегментах рынка.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Для успешного развития ветроэнергетики необходима корректировка требований по локализации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Для развития МГЭС необходимо введение мер поддержки на розничном рынке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Создание отрасли солнечной энергетики в России: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Что сделано для создания производства?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30765"/>
              </p:ext>
            </p:extLst>
          </p:nvPr>
        </p:nvGraphicFramePr>
        <p:xfrm>
          <a:off x="304802" y="1926486"/>
          <a:ext cx="8686796" cy="29337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85294"/>
                <a:gridCol w="1166917"/>
                <a:gridCol w="1166917"/>
                <a:gridCol w="1166917"/>
                <a:gridCol w="1166917"/>
                <a:gridCol w="1166917"/>
                <a:gridCol w="1166917"/>
              </a:tblGrid>
              <a:tr h="488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30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90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105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135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435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25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75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175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/>
                          <a:cs typeface="Calibri"/>
                        </a:rPr>
                        <a:t>Прочие</a:t>
                      </a:r>
                      <a:endParaRPr lang="ru-RU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35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/>
                          <a:cs typeface="Calibri"/>
                        </a:rPr>
                        <a:t>-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40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/>
                          <a:cs typeface="Calibri"/>
                        </a:rPr>
                        <a:t>ИТОГО</a:t>
                      </a:r>
                      <a:endParaRPr lang="ru-RU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35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140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189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255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285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904</a:t>
                      </a:r>
                      <a:endParaRPr lang="ru-RU" sz="18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801" y="1545484"/>
            <a:ext cx="864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Планы по строительству солнечных электростанций (СЭС) до 2018 г., МВт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485942"/>
            <a:ext cx="1422400" cy="3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14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398072" y="2993285"/>
            <a:ext cx="1405328" cy="342900"/>
          </a:xfrm>
          <a:prstGeom prst="rect">
            <a:avLst/>
          </a:prstGeom>
        </p:spPr>
      </p:pic>
      <p:pic>
        <p:nvPicPr>
          <p:cNvPr id="9" name="Изображение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36" y="3403283"/>
            <a:ext cx="635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Создание отрасли солнечной энергетики в России: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Размещение проектов СЭС и производство оборудования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00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4774" y="1124744"/>
            <a:ext cx="8572500" cy="446449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868144" y="3436120"/>
            <a:ext cx="3024336" cy="1080120"/>
          </a:xfrm>
          <a:solidFill>
            <a:schemeClr val="bg1">
              <a:lumMod val="95000"/>
              <a:alpha val="84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</a:rPr>
              <a:t>Постановление Правительства РФ от 28.05.2013 № 449 «О механизме стимулирования ВИЭ»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</a:rPr>
              <a:t>Распоряжение </a:t>
            </a:r>
            <a:r>
              <a:rPr lang="ru-RU" sz="1200" dirty="0">
                <a:solidFill>
                  <a:srgbClr val="FFFFFF"/>
                </a:solidFill>
                <a:latin typeface="Arial" pitchFamily="34" charset="0"/>
              </a:rPr>
              <a:t>Правительства РФ от 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</a:rPr>
              <a:t>28.05.2013 № 861-р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267398"/>
              </p:ext>
            </p:extLst>
          </p:nvPr>
        </p:nvGraphicFramePr>
        <p:xfrm>
          <a:off x="4788024" y="1265280"/>
          <a:ext cx="41044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 7"/>
          <p:cNvSpPr/>
          <p:nvPr/>
        </p:nvSpPr>
        <p:spPr>
          <a:xfrm>
            <a:off x="1777023" y="3973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53520" y="422162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26520" y="419462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04042" y="430753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97360" y="4516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70900" y="4489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53520" y="44488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16900" y="4444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92720" y="44052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72520" y="427347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58789" y="422987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25155" y="417671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491880" y="456950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3968" y="534621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62636" y="531921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08636" y="524680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55457" y="5182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71249" y="528330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73431" y="525423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58185" y="529965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897140" y="4000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831023" y="4027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399520" y="449505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379309" y="4471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346449" y="43948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404719" y="441717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413195" y="438934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19752" y="4358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419752" y="4331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33967" y="441198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263215" y="436526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229832" y="44052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536789" y="403026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476731" y="4027061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488848" y="399685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15848" y="397626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438372" y="50803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675344" y="5209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758264" y="51470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974956" y="508033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890908" y="503603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43608" y="4747965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051226" y="4702777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202832" y="350100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999322" y="399614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555776" y="430497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438420" y="4543366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042551" y="436338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03108" y="4357982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545997" y="396437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033367" y="527293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661458" y="5263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735161" y="523099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883651" y="5317969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061031" y="3979968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609372" y="4299790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035746" y="35672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601004" y="308277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661200" y="307315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188146" y="366303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892464" y="358406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611560" y="1349984"/>
            <a:ext cx="54000" cy="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11560" y="1570860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6887" y="1209246"/>
            <a:ext cx="3051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Солнечные электростанции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Производство модулей и комплектующих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77254" y="5613737"/>
            <a:ext cx="8615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904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МВт </a:t>
            </a:r>
            <a:r>
              <a:rPr lang="ru-RU" sz="1200" dirty="0" smtClean="0">
                <a:solidFill>
                  <a:schemeClr val="bg1"/>
                </a:solidFill>
              </a:rPr>
              <a:t>солнечных </a:t>
            </a:r>
            <a:r>
              <a:rPr lang="ru-RU" sz="1200" dirty="0" smtClean="0">
                <a:solidFill>
                  <a:schemeClr val="bg1"/>
                </a:solidFill>
              </a:rPr>
              <a:t>электростанций</a:t>
            </a:r>
            <a:endParaRPr lang="ru-RU" sz="1200" b="1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140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млрд. руб. </a:t>
            </a:r>
            <a:r>
              <a:rPr lang="ru-RU" sz="1200" dirty="0" smtClean="0">
                <a:solidFill>
                  <a:schemeClr val="bg1"/>
                </a:solidFill>
              </a:rPr>
              <a:t>объем инвестиций в </a:t>
            </a:r>
            <a:r>
              <a:rPr lang="ru-RU" sz="1200" dirty="0" smtClean="0">
                <a:solidFill>
                  <a:schemeClr val="bg1"/>
                </a:solidFill>
              </a:rPr>
              <a:t>проекты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30 000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прямых и косвенных рабочих мест до 2020 года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16520" y="358406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830844" y="30564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464608" y="312572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012960" y="3598644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461724" y="513367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48636" y="5175200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991084" y="498965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941936" y="4653136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81" name="Прямая соединительная линия 80"/>
          <p:cNvCxnSpPr>
            <a:stCxn id="77" idx="0"/>
            <a:endCxn id="91" idx="1"/>
          </p:cNvCxnSpPr>
          <p:nvPr/>
        </p:nvCxnSpPr>
        <p:spPr>
          <a:xfrm flipV="1">
            <a:off x="5488724" y="4859561"/>
            <a:ext cx="178844" cy="274111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75" idx="1"/>
            <a:endCxn id="88" idx="3"/>
          </p:cNvCxnSpPr>
          <p:nvPr/>
        </p:nvCxnSpPr>
        <p:spPr>
          <a:xfrm flipH="1" flipV="1">
            <a:off x="1102950" y="3021885"/>
            <a:ext cx="361658" cy="13084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74" idx="1"/>
            <a:endCxn id="90" idx="3"/>
          </p:cNvCxnSpPr>
          <p:nvPr/>
        </p:nvCxnSpPr>
        <p:spPr>
          <a:xfrm flipH="1" flipV="1">
            <a:off x="1175040" y="2158941"/>
            <a:ext cx="655804" cy="924547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76" idx="0"/>
            <a:endCxn id="95" idx="1"/>
          </p:cNvCxnSpPr>
          <p:nvPr/>
        </p:nvCxnSpPr>
        <p:spPr>
          <a:xfrm flipV="1">
            <a:off x="2039960" y="2962049"/>
            <a:ext cx="587824" cy="636595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96" idx="1"/>
          </p:cNvCxnSpPr>
          <p:nvPr/>
        </p:nvCxnSpPr>
        <p:spPr>
          <a:xfrm flipV="1">
            <a:off x="1843520" y="2721267"/>
            <a:ext cx="782241" cy="862797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65" idx="1"/>
            <a:endCxn id="87" idx="3"/>
          </p:cNvCxnSpPr>
          <p:nvPr/>
        </p:nvCxnSpPr>
        <p:spPr>
          <a:xfrm flipH="1" flipV="1">
            <a:off x="1151791" y="2764423"/>
            <a:ext cx="449213" cy="34535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21651" r="13390" b="21650"/>
          <a:stretch/>
        </p:blipFill>
        <p:spPr>
          <a:xfrm>
            <a:off x="183604" y="2619195"/>
            <a:ext cx="968187" cy="290456"/>
          </a:xfrm>
          <a:prstGeom prst="rect">
            <a:avLst/>
          </a:prstGeom>
        </p:spPr>
      </p:pic>
      <p:pic>
        <p:nvPicPr>
          <p:cNvPr id="88" name="Picture 6" descr="http://vmk-invest.ru/images/main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2924188"/>
            <a:ext cx="919346" cy="1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File:Schletter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2" y="3110283"/>
            <a:ext cx="744545" cy="1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 descr="Рыбинсккабел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2071117"/>
            <a:ext cx="991436" cy="1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profirk.ru/upload/iblock/211/211fa1a659d5f819435f0366a8de08d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68" y="4744274"/>
            <a:ext cx="1032421" cy="2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Скругленный прямоугольник 91"/>
          <p:cNvSpPr/>
          <p:nvPr/>
        </p:nvSpPr>
        <p:spPr>
          <a:xfrm>
            <a:off x="2672080" y="3701132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93" name="Прямая соединительная линия 92"/>
          <p:cNvCxnSpPr>
            <a:stCxn id="92" idx="3"/>
            <a:endCxn id="94" idx="1"/>
          </p:cNvCxnSpPr>
          <p:nvPr/>
        </p:nvCxnSpPr>
        <p:spPr>
          <a:xfrm>
            <a:off x="2726080" y="3728132"/>
            <a:ext cx="487058" cy="18030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16" descr="http://www.asap.nl/wp-content/uploads/2014/12/ABB-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38" y="3811805"/>
            <a:ext cx="457073" cy="1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2855137"/>
            <a:ext cx="951298" cy="213823"/>
          </a:xfrm>
          <a:prstGeom prst="rect">
            <a:avLst/>
          </a:prstGeom>
          <a:noFill/>
        </p:spPr>
      </p:pic>
      <p:pic>
        <p:nvPicPr>
          <p:cNvPr id="96" name="Picture 2" descr="http://www.sustainabilityroadmap.org/support/platinum/img/schneider-electric-logo275x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61" y="2595219"/>
            <a:ext cx="835257" cy="2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Прямая соединительная линия 96"/>
          <p:cNvCxnSpPr>
            <a:stCxn id="67" idx="0"/>
            <a:endCxn id="98" idx="1"/>
          </p:cNvCxnSpPr>
          <p:nvPr/>
        </p:nvCxnSpPr>
        <p:spPr>
          <a:xfrm flipV="1">
            <a:off x="2215146" y="3230762"/>
            <a:ext cx="410615" cy="432270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Изображение 7"/>
          <p:cNvPicPr>
            <a:picLocks noChangeAspect="1"/>
          </p:cNvPicPr>
          <p:nvPr/>
        </p:nvPicPr>
        <p:blipFill rotWithShape="1">
          <a:blip r:embed="rId12"/>
          <a:srcRect b="12083"/>
          <a:stretch/>
        </p:blipFill>
        <p:spPr>
          <a:xfrm>
            <a:off x="2625761" y="3081074"/>
            <a:ext cx="532066" cy="299376"/>
          </a:xfrm>
          <a:prstGeom prst="rect">
            <a:avLst/>
          </a:prstGeom>
        </p:spPr>
      </p:pic>
      <p:pic>
        <p:nvPicPr>
          <p:cNvPr id="99" name="Picture 26" descr="File:Siemens AG logo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886976" cy="1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Прямая соединительная линия 99"/>
          <p:cNvCxnSpPr>
            <a:stCxn id="80" idx="0"/>
            <a:endCxn id="99" idx="1"/>
          </p:cNvCxnSpPr>
          <p:nvPr/>
        </p:nvCxnSpPr>
        <p:spPr>
          <a:xfrm flipV="1">
            <a:off x="3968936" y="4290938"/>
            <a:ext cx="531056" cy="362198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28" descr="logo met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5" y="3942772"/>
            <a:ext cx="967338" cy="2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3851920" y="461160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stCxn id="102" idx="0"/>
            <a:endCxn id="101" idx="1"/>
          </p:cNvCxnSpPr>
          <p:nvPr/>
        </p:nvCxnSpPr>
        <p:spPr>
          <a:xfrm flipV="1">
            <a:off x="3878920" y="4056115"/>
            <a:ext cx="613595" cy="55549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Изображение 3"/>
          <p:cNvPicPr>
            <a:picLocks noChangeAspect="1"/>
          </p:cNvPicPr>
          <p:nvPr/>
        </p:nvPicPr>
        <p:blipFill rotWithShape="1">
          <a:blip r:embed="rId15"/>
          <a:srcRect t="50000"/>
          <a:stretch/>
        </p:blipFill>
        <p:spPr>
          <a:xfrm>
            <a:off x="176426" y="2350292"/>
            <a:ext cx="1048110" cy="255739"/>
          </a:xfrm>
          <a:prstGeom prst="rect">
            <a:avLst/>
          </a:prstGeom>
        </p:spPr>
      </p:pic>
      <p:cxnSp>
        <p:nvCxnSpPr>
          <p:cNvPr id="105" name="Прямая соединительная линия 104"/>
          <p:cNvCxnSpPr>
            <a:stCxn id="66" idx="0"/>
            <a:endCxn id="104" idx="3"/>
          </p:cNvCxnSpPr>
          <p:nvPr/>
        </p:nvCxnSpPr>
        <p:spPr>
          <a:xfrm flipH="1" flipV="1">
            <a:off x="1224536" y="2478162"/>
            <a:ext cx="463664" cy="594990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4" descr="http://www.kirscable.ru/images/titul/kir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33" y="3565382"/>
            <a:ext cx="814323" cy="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Скругленный прямоугольник 106"/>
          <p:cNvSpPr/>
          <p:nvPr/>
        </p:nvSpPr>
        <p:spPr>
          <a:xfrm>
            <a:off x="2491388" y="3455288"/>
            <a:ext cx="54000" cy="54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stCxn id="107" idx="3"/>
            <a:endCxn id="106" idx="1"/>
          </p:cNvCxnSpPr>
          <p:nvPr/>
        </p:nvCxnSpPr>
        <p:spPr>
          <a:xfrm>
            <a:off x="2545388" y="3482288"/>
            <a:ext cx="669245" cy="229673"/>
          </a:xfrm>
          <a:prstGeom prst="line">
            <a:avLst/>
          </a:prstGeom>
          <a:ln w="317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T sans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1123</Words>
  <Application>Microsoft Office PowerPoint</Application>
  <PresentationFormat>Экран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Перспективы солнечной энергетики в России</vt:lpstr>
      <vt:lpstr>Солнечная энергетика сегодня</vt:lpstr>
      <vt:lpstr>Солнечная энергетика сегодня</vt:lpstr>
      <vt:lpstr>Векторы развития солнечной энергетики</vt:lpstr>
      <vt:lpstr>Достаточен ли потенциал солнечной энергетики в России?</vt:lpstr>
      <vt:lpstr>Возобновляемая энергетика вошла в основные направления государственной политики</vt:lpstr>
      <vt:lpstr>Ожидания и прогнозы участников</vt:lpstr>
      <vt:lpstr>Создание отрасли солнечной энергетики в России: Что сделано для создания производства?</vt:lpstr>
      <vt:lpstr>Создание отрасли солнечной энергетики в России: Размещение проектов СЭС и производство оборудования</vt:lpstr>
      <vt:lpstr>Какой ожидаемый внутренний экономический эффект?</vt:lpstr>
      <vt:lpstr>Потенциал внедрения автономных гибридных энергоустановок в мире</vt:lpstr>
      <vt:lpstr>Какой ожидаемый внутренний экономический эффект?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judas</dc:creator>
  <cp:lastModifiedBy>Usachev</cp:lastModifiedBy>
  <cp:revision>138</cp:revision>
  <dcterms:created xsi:type="dcterms:W3CDTF">2013-08-28T02:17:38Z</dcterms:created>
  <dcterms:modified xsi:type="dcterms:W3CDTF">2015-05-28T08:01:59Z</dcterms:modified>
</cp:coreProperties>
</file>